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F49D355-16BD-4E45-BD9A-5EA878CF7CBD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qualitascuola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Lavorare per competenze: quali sfide per l’insegnante?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4421080"/>
            <a:ext cx="7704856" cy="210426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it-IT" dirty="0" smtClean="0"/>
              <a:t>Percorso di formazione:</a:t>
            </a:r>
          </a:p>
          <a:p>
            <a:r>
              <a:rPr lang="it-IT" sz="2400" b="1" dirty="0" smtClean="0"/>
              <a:t>VALUTAZIONE E CERTIFICAZIONE DELLE COMPETENZE</a:t>
            </a:r>
          </a:p>
          <a:p>
            <a:r>
              <a:rPr lang="it-IT" dirty="0" smtClean="0"/>
              <a:t>Per identificare </a:t>
            </a:r>
            <a:r>
              <a:rPr lang="it-IT" dirty="0"/>
              <a:t>gli snodi chiave su cui sviluppare un curricolo per competenze.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290" y="-19328"/>
            <a:ext cx="3537110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670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95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9552" y="886409"/>
            <a:ext cx="75288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2700" b="1" dirty="0" err="1" smtClean="0"/>
              <a:t>ISCRIZIONE:</a:t>
            </a:r>
            <a:r>
              <a:rPr lang="it-IT" sz="2200" dirty="0" err="1" smtClean="0">
                <a:hlinkClick r:id="rId2"/>
              </a:rPr>
              <a:t>http</a:t>
            </a:r>
            <a:r>
              <a:rPr lang="it-IT" sz="2200" dirty="0">
                <a:hlinkClick r:id="rId2"/>
              </a:rPr>
              <a:t>://</a:t>
            </a:r>
            <a:r>
              <a:rPr lang="it-IT" sz="2200" dirty="0" smtClean="0">
                <a:hlinkClick r:id="rId2"/>
              </a:rPr>
              <a:t>www.qualitascuola.com</a:t>
            </a:r>
            <a:r>
              <a:rPr lang="it-IT" sz="2200" dirty="0" smtClean="0"/>
              <a:t>/piattaforma/moodle</a:t>
            </a:r>
            <a:endParaRPr lang="it-IT" sz="2200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0392"/>
            <a:ext cx="3456384" cy="36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3107" y="-8473"/>
            <a:ext cx="367240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3107" y="1124745"/>
            <a:ext cx="396326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a destra 1"/>
          <p:cNvSpPr/>
          <p:nvPr/>
        </p:nvSpPr>
        <p:spPr>
          <a:xfrm rot="1101883">
            <a:off x="3057432" y="1140533"/>
            <a:ext cx="1713265" cy="792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5359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8199" y="624331"/>
            <a:ext cx="7024744" cy="792088"/>
          </a:xfrm>
        </p:spPr>
        <p:txBody>
          <a:bodyPr>
            <a:normAutofit/>
          </a:bodyPr>
          <a:lstStyle/>
          <a:p>
            <a:r>
              <a:rPr lang="it-IT" sz="2000" b="1" dirty="0" smtClean="0"/>
              <a:t>PERCHE’ INSEGNARE ED APPRENDERE PER COMPETENZE? </a:t>
            </a:r>
            <a:r>
              <a:rPr lang="it-IT" sz="2000" dirty="0" smtClean="0"/>
              <a:t>La normativa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042416" y="1340768"/>
            <a:ext cx="3419856" cy="4465672"/>
          </a:xfrm>
        </p:spPr>
        <p:txBody>
          <a:bodyPr>
            <a:normAutofit fontScale="47500" lnSpcReduction="20000"/>
          </a:bodyPr>
          <a:lstStyle/>
          <a:p>
            <a:r>
              <a:rPr lang="it-IT" b="1" i="1" dirty="0" smtClean="0"/>
              <a:t>DALLE INDICAZIONI NAZIONALI DEL CURRICOLO 2012</a:t>
            </a:r>
          </a:p>
          <a:p>
            <a:r>
              <a:rPr lang="it-IT" sz="2900" dirty="0" smtClean="0"/>
              <a:t>La </a:t>
            </a:r>
            <a:r>
              <a:rPr lang="it-IT" sz="2900" dirty="0"/>
              <a:t>scuola finalizza il curricolo alla maturazione delle competenze previste nel profilo dello studente al termine del primo ciclo, fondamentali per la crescita personale e per la partecipazione sociale, e che saranno oggetto di certificazione. </a:t>
            </a:r>
          </a:p>
          <a:p>
            <a:r>
              <a:rPr lang="it-IT" sz="2900" dirty="0"/>
              <a:t>Sulla base dei traguardi fissati a livello nazionale, spetta all’autonomia didattica delle comunità professionali </a:t>
            </a:r>
            <a:r>
              <a:rPr lang="it-IT" sz="2900" u="sng" dirty="0"/>
              <a:t>progettare percorsi per la promozione, la rilevazione e la valutazione delle competenze. </a:t>
            </a:r>
            <a:endParaRPr lang="it-IT" sz="2900" u="sng" dirty="0" smtClean="0"/>
          </a:p>
          <a:p>
            <a:r>
              <a:rPr lang="it-IT" sz="2900" dirty="0" smtClean="0"/>
              <a:t>…</a:t>
            </a:r>
            <a:r>
              <a:rPr lang="it-IT" sz="2900" dirty="0"/>
              <a:t>Solo a seguito di una regolare osservazione, documentazione e valutazione delle competenze è possibile la loro certificazione, al termine della scuola primaria e della scuola secondaria di primo </a:t>
            </a:r>
            <a:r>
              <a:rPr lang="it-IT" sz="2900" dirty="0" smtClean="0"/>
              <a:t>grado…</a:t>
            </a:r>
            <a:endParaRPr lang="it-IT" sz="290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645152" y="1340768"/>
            <a:ext cx="3671264" cy="4968552"/>
          </a:xfrm>
        </p:spPr>
        <p:txBody>
          <a:bodyPr>
            <a:normAutofit fontScale="55000" lnSpcReduction="20000"/>
          </a:bodyPr>
          <a:lstStyle/>
          <a:p>
            <a:endParaRPr lang="it-IT" dirty="0" smtClean="0"/>
          </a:p>
          <a:p>
            <a:r>
              <a:rPr lang="it-IT" b="1" i="1" dirty="0" smtClean="0"/>
              <a:t>INDICAZIONI PER LA CERTIFICAZIONE DELLE COMPETENZE RELATIVE ALL’ASSOLVIMENTO DELL’OBBLIGO DI ISTRUZIONE NELLA SCUOLA SECONDARIA SUPERIORE</a:t>
            </a:r>
          </a:p>
          <a:p>
            <a:r>
              <a:rPr lang="it-IT" sz="2900" dirty="0" smtClean="0"/>
              <a:t>La </a:t>
            </a:r>
            <a:r>
              <a:rPr lang="it-IT" sz="2900" dirty="0"/>
              <a:t>valutazione delle competenze da certificare in esito all’obbligo di istruzione, «</a:t>
            </a:r>
            <a:r>
              <a:rPr lang="it-IT" sz="2900" u="sng" dirty="0"/>
              <a:t>è </a:t>
            </a:r>
            <a:r>
              <a:rPr lang="it-IT" sz="2900" u="sng" dirty="0" smtClean="0"/>
              <a:t>espressione </a:t>
            </a:r>
            <a:r>
              <a:rPr lang="it-IT" sz="2900" u="sng" dirty="0"/>
              <a:t>dell'autonomia professionale propria della funzione docente, nella sua </a:t>
            </a:r>
            <a:r>
              <a:rPr lang="it-IT" sz="2900" u="sng" dirty="0" smtClean="0"/>
              <a:t>dimensione </a:t>
            </a:r>
            <a:r>
              <a:rPr lang="it-IT" sz="2900" u="sng" dirty="0"/>
              <a:t>sia individuale che collegiale, </a:t>
            </a:r>
            <a:r>
              <a:rPr lang="it-IT" sz="2900" u="sng" dirty="0" smtClean="0"/>
              <a:t>nonché dell'autonomia </a:t>
            </a:r>
            <a:r>
              <a:rPr lang="it-IT" sz="2900" u="sng" dirty="0"/>
              <a:t>didattica delle istituzioni </a:t>
            </a:r>
            <a:r>
              <a:rPr lang="it-IT" sz="2900" u="sng" dirty="0" smtClean="0"/>
              <a:t>scolastiche</a:t>
            </a:r>
            <a:r>
              <a:rPr lang="it-IT" sz="2900" dirty="0"/>
              <a:t>» (articolo 1, comma 2, del D.P.R. 22 giugno 2009, n. 122) ed è effettuata dai </a:t>
            </a:r>
            <a:r>
              <a:rPr lang="it-IT" sz="2900" dirty="0" smtClean="0"/>
              <a:t>consigli </a:t>
            </a:r>
            <a:r>
              <a:rPr lang="it-IT" sz="2900" dirty="0"/>
              <a:t>di classe per tutte le competenze elencate nel modello di certificato, allo scopo di </a:t>
            </a:r>
            <a:r>
              <a:rPr lang="it-IT" sz="2900" dirty="0" smtClean="0"/>
              <a:t>garantirne </a:t>
            </a:r>
            <a:r>
              <a:rPr lang="it-IT" sz="2900" dirty="0"/>
              <a:t>la confrontabilità. 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0571" y="-3365"/>
            <a:ext cx="3670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881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3634" y="908720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PERCHE’ COMPETENZE?</a:t>
            </a:r>
            <a:br>
              <a:rPr lang="it-IT" dirty="0" smtClean="0"/>
            </a:b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042416" y="1628800"/>
            <a:ext cx="3419856" cy="417764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 Nella vita non è necessario esporre le proprie conoscenze, ma piuttosto utilizzarle, mobilitarle per prendere una decisione, risolvere un problema, venire a capo di un compito, affrontare un </a:t>
            </a:r>
            <a:r>
              <a:rPr lang="it-IT" dirty="0" smtClean="0"/>
              <a:t>dilemma</a:t>
            </a:r>
          </a:p>
          <a:p>
            <a:r>
              <a:rPr lang="it-IT" dirty="0" smtClean="0"/>
              <a:t> </a:t>
            </a:r>
            <a:r>
              <a:rPr lang="it-IT" dirty="0"/>
              <a:t>( </a:t>
            </a:r>
            <a:r>
              <a:rPr lang="it-IT" dirty="0" err="1"/>
              <a:t>Perrenoud</a:t>
            </a:r>
            <a:r>
              <a:rPr lang="it-IT" dirty="0"/>
              <a:t>, 1999)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419856" cy="417763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462" y="0"/>
            <a:ext cx="3670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3204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911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46113"/>
            <a:ext cx="7024744" cy="83867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PROGETTARE PER COMPETENZE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Individuazione delle </a:t>
            </a:r>
            <a:r>
              <a:rPr lang="it-IT" dirty="0"/>
              <a:t>linee guida per l’elaborazione </a:t>
            </a:r>
            <a:r>
              <a:rPr lang="it-IT" dirty="0" smtClean="0"/>
              <a:t>di </a:t>
            </a:r>
            <a:r>
              <a:rPr lang="it-IT" dirty="0"/>
              <a:t>Unità di Lavoro </a:t>
            </a:r>
            <a:r>
              <a:rPr lang="it-IT" dirty="0" smtClean="0"/>
              <a:t>formative </a:t>
            </a:r>
            <a:r>
              <a:rPr lang="it-IT" dirty="0"/>
              <a:t>a livello disciplinare e trasversale da parte dei singoli </a:t>
            </a:r>
            <a:r>
              <a:rPr lang="it-IT" dirty="0" smtClean="0"/>
              <a:t>docenti;</a:t>
            </a:r>
          </a:p>
          <a:p>
            <a:r>
              <a:rPr lang="it-IT" dirty="0" smtClean="0"/>
              <a:t> Utilizzo di una documentazione progettuale di </a:t>
            </a:r>
            <a:r>
              <a:rPr lang="it-IT" dirty="0"/>
              <a:t>unità di </a:t>
            </a:r>
            <a:r>
              <a:rPr lang="it-IT" dirty="0" smtClean="0"/>
              <a:t>apprendimento già  </a:t>
            </a:r>
            <a:r>
              <a:rPr lang="it-IT" dirty="0"/>
              <a:t>realizzate nelle </a:t>
            </a:r>
            <a:r>
              <a:rPr lang="it-IT" dirty="0" smtClean="0"/>
              <a:t>classi;</a:t>
            </a:r>
          </a:p>
          <a:p>
            <a:r>
              <a:rPr lang="it-IT" dirty="0" smtClean="0"/>
              <a:t> Indicazione delle </a:t>
            </a:r>
            <a:r>
              <a:rPr lang="it-IT" dirty="0"/>
              <a:t>linee guida per la costruzione di ambienti di apprendimento </a:t>
            </a:r>
            <a:r>
              <a:rPr lang="it-IT" dirty="0" smtClean="0"/>
              <a:t>per un </a:t>
            </a:r>
            <a:r>
              <a:rPr lang="it-IT" dirty="0"/>
              <a:t>lavoro di </a:t>
            </a:r>
            <a:r>
              <a:rPr lang="it-IT" dirty="0" smtClean="0"/>
              <a:t>classe per competenze, </a:t>
            </a:r>
            <a:r>
              <a:rPr lang="it-IT" dirty="0"/>
              <a:t>con attenzione al </a:t>
            </a:r>
            <a:r>
              <a:rPr lang="it-IT" dirty="0" err="1"/>
              <a:t>setting</a:t>
            </a:r>
            <a:r>
              <a:rPr lang="it-IT" dirty="0"/>
              <a:t> organizzativo e relazionale entro cui </a:t>
            </a:r>
            <a:r>
              <a:rPr lang="it-IT" dirty="0" smtClean="0"/>
              <a:t>agisce l’azione formativa</a:t>
            </a:r>
            <a:r>
              <a:rPr lang="it-IT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328" y="0"/>
            <a:ext cx="3670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23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9628" y="1052736"/>
            <a:ext cx="7024744" cy="720080"/>
          </a:xfrm>
        </p:spPr>
        <p:txBody>
          <a:bodyPr>
            <a:noAutofit/>
          </a:bodyPr>
          <a:lstStyle/>
          <a:p>
            <a:r>
              <a:rPr lang="it-IT" sz="3600" dirty="0" smtClean="0"/>
              <a:t>INSEGNARE LE COMPETENZE</a:t>
            </a:r>
            <a:r>
              <a:rPr lang="it-IT" sz="2800" dirty="0" smtClean="0"/>
              <a:t> </a:t>
            </a:r>
            <a:br>
              <a:rPr lang="it-IT" sz="2800" dirty="0" smtClean="0"/>
            </a:br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/>
          <a:lstStyle/>
          <a:p>
            <a:r>
              <a:rPr lang="it-IT" dirty="0" smtClean="0"/>
              <a:t>Elaborazione di situazioni didattiche per lo sviluppo delle competenze attraverso indicazioni operative ed esemplificazioni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70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20210"/>
            <a:ext cx="4824536" cy="349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670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VALUTARE E CERTIFICARE LE COMPETENZE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042416" y="1916832"/>
            <a:ext cx="3419856" cy="3889608"/>
          </a:xfrm>
        </p:spPr>
        <p:txBody>
          <a:bodyPr>
            <a:normAutofit/>
          </a:bodyPr>
          <a:lstStyle/>
          <a:p>
            <a:r>
              <a:rPr lang="it-IT" dirty="0" smtClean="0"/>
              <a:t>Predisposizione </a:t>
            </a:r>
            <a:r>
              <a:rPr lang="it-IT" dirty="0"/>
              <a:t>di strumenti per la valutazione delle competenze in prospettiva </a:t>
            </a:r>
            <a:r>
              <a:rPr lang="it-IT" dirty="0" err="1"/>
              <a:t>trifocale</a:t>
            </a:r>
            <a:r>
              <a:rPr lang="it-IT" dirty="0"/>
              <a:t>, a livello disciplinare e </a:t>
            </a:r>
            <a:r>
              <a:rPr lang="it-IT" dirty="0" smtClean="0"/>
              <a:t>trasversale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645152" y="1988840"/>
            <a:ext cx="3419856" cy="3817599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dirty="0"/>
              <a:t>P</a:t>
            </a:r>
            <a:r>
              <a:rPr lang="it-IT" dirty="0" smtClean="0"/>
              <a:t>redisposizione </a:t>
            </a:r>
            <a:r>
              <a:rPr lang="it-IT" dirty="0"/>
              <a:t>di strumenti per la documentazione e la certificazione dei processi e dei risultati di </a:t>
            </a:r>
            <a:r>
              <a:rPr lang="it-IT" dirty="0" smtClean="0"/>
              <a:t>apprendimento</a:t>
            </a:r>
            <a:endParaRPr lang="it-IT" dirty="0"/>
          </a:p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70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5592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140</TotalTime>
  <Words>415</Words>
  <Application>Microsoft Office PowerPoint</Application>
  <PresentationFormat>Presentazione su schermo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Austin</vt:lpstr>
      <vt:lpstr>Lavorare per competenze: quali sfide per l’insegnante?</vt:lpstr>
      <vt:lpstr> ISCRIZIONE:http://www.qualitascuola.com/piattaforma/moodle</vt:lpstr>
      <vt:lpstr>PERCHE’ INSEGNARE ED APPRENDERE PER COMPETENZE? La normativa</vt:lpstr>
      <vt:lpstr>PERCHE’ COMPETENZE? </vt:lpstr>
      <vt:lpstr>PROGETTARE PER COMPETENZE</vt:lpstr>
      <vt:lpstr>INSEGNARE LE COMPETENZE   </vt:lpstr>
      <vt:lpstr>VALUTARE E CERTIFICARE LE COMPETENZE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Lello</dc:creator>
  <cp:lastModifiedBy>Lello</cp:lastModifiedBy>
  <cp:revision>13</cp:revision>
  <dcterms:created xsi:type="dcterms:W3CDTF">2013-12-02T15:17:38Z</dcterms:created>
  <dcterms:modified xsi:type="dcterms:W3CDTF">2013-12-05T08:34:07Z</dcterms:modified>
</cp:coreProperties>
</file>